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y="5143500" cx="9144000"/>
  <p:notesSz cx="6858000" cy="9144000"/>
  <p:embeddedFontLst>
    <p:embeddedFont>
      <p:font typeface="Open Sans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2" roundtripDataSignature="AMtx7miOpePDz+aDQNhK+PdXFPv692ic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customschemas.google.com/relationships/presentationmetadata" Target="metadata"/><Relationship Id="rId61" Type="http://schemas.openxmlformats.org/officeDocument/2006/relationships/font" Target="fonts/Open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OpenSans-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font" Target="fonts/OpenSans-bold.fntdata"/><Relationship Id="rId14" Type="http://schemas.openxmlformats.org/officeDocument/2006/relationships/slide" Target="slides/slide9.xml"/><Relationship Id="rId58" Type="http://schemas.openxmlformats.org/officeDocument/2006/relationships/font" Target="fonts/OpenSans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8" name="Google Shape;448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3" name="Google Shape;503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1" name="Google Shape;591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2" name="Google Shape;602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3b5259a055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3" name="Google Shape;613;g3b5259a05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6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6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6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tinyurl.com/openedrec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hyperlink" Target="https://tinyurl.com/openedrec" TargetMode="External"/><Relationship Id="rId5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parceurope.org/what-we-do/open-education/europeannetwork-openeducation-librarians/" TargetMode="External"/><Relationship Id="rId4" Type="http://schemas.openxmlformats.org/officeDocument/2006/relationships/hyperlink" Target="https://doi.org/10.5281/zenodo.5568482" TargetMode="External"/><Relationship Id="rId5" Type="http://schemas.openxmlformats.org/officeDocument/2006/relationships/hyperlink" Target="https://sparceurope.org/" TargetMode="External"/><Relationship Id="rId6" Type="http://schemas.openxmlformats.org/officeDocument/2006/relationships/hyperlink" Target="https://creativecommons.org/licenses/by/4.0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0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zenodo.org/doi/10.5281/zenodo.5568482" TargetMode="External"/><Relationship Id="rId6" Type="http://schemas.openxmlformats.org/officeDocument/2006/relationships/hyperlink" Target="https://zenodo.org/doi/10.5281/zenodo.5568482" TargetMode="External"/><Relationship Id="rId7" Type="http://schemas.openxmlformats.org/officeDocument/2006/relationships/hyperlink" Target="https://sparceurope.org/" TargetMode="External"/><Relationship Id="rId8" Type="http://schemas.openxmlformats.org/officeDocument/2006/relationships/hyperlink" Target="https://sparceurope.org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.png"/></Relationships>
</file>

<file path=ppt/slides/_rels/slide52.xml.rels><?xml version="1.0" encoding="UTF-8" standalone="yes"?><Relationships xmlns="http://schemas.openxmlformats.org/package/2006/relationships"><Relationship Id="rId11" Type="http://schemas.openxmlformats.org/officeDocument/2006/relationships/hyperlink" Target="https://sparceurope.org/what-we-do/open-education/europeannetwork-openeducation-librarians/" TargetMode="External"/><Relationship Id="rId10" Type="http://schemas.openxmlformats.org/officeDocument/2006/relationships/hyperlink" Target="https://sparceurope.org/" TargetMode="External"/><Relationship Id="rId13" Type="http://schemas.openxmlformats.org/officeDocument/2006/relationships/hyperlink" Target="https://creativecommons.org/licenses/by/4.0/" TargetMode="External"/><Relationship Id="rId12" Type="http://schemas.openxmlformats.org/officeDocument/2006/relationships/hyperlink" Target="https://sparceurope.org/what-we-do/open-education/europeannetwork-openeducation-librarians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hyperlink" Target="https://sparceurope.org/" TargetMode="External"/><Relationship Id="rId15" Type="http://schemas.openxmlformats.org/officeDocument/2006/relationships/hyperlink" Target="https://creativecommons.org/licenses/by/4.0/" TargetMode="External"/><Relationship Id="rId14" Type="http://schemas.openxmlformats.org/officeDocument/2006/relationships/hyperlink" Target="https://creativecommons.org/licenses/by/4.0/" TargetMode="External"/><Relationship Id="rId1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hyperlink" Target="https://doi.org/10.5281/zenodo.5568482" TargetMode="External"/><Relationship Id="rId8" Type="http://schemas.openxmlformats.org/officeDocument/2006/relationships/hyperlink" Target="https://doi.org/10.5281/zenodo.5568482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tinyurl.com/openedrec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4479788" y="439816"/>
            <a:ext cx="3963900" cy="17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1864293" y="709396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" name="Google Shape;58;p1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387480" y="3143498"/>
            <a:ext cx="8386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n" sz="2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Úsáid ár dteimpléid chun tacú le Oideachas Oscailte</a:t>
            </a:r>
            <a:endParaRPr b="1" i="0" sz="2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"/>
          <p:cNvSpPr txBox="1"/>
          <p:nvPr/>
        </p:nvSpPr>
        <p:spPr>
          <a:xfrm>
            <a:off x="2513349" y="290150"/>
            <a:ext cx="6556309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chóir go mbeadh Acmhainní Oideachais Oscailte (OER):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1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0"/>
          <p:cNvSpPr txBox="1"/>
          <p:nvPr/>
        </p:nvSpPr>
        <p:spPr>
          <a:xfrm>
            <a:off x="2513350" y="1629725"/>
            <a:ext cx="5527800" cy="14588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"inrochtana ag am ar bith agus áit ar bith do gach duine, lena n-áirítear daoine faoi mhíchumas agus daoine aonair a thagann ó ghrúpaí imeallaithe nó faoi mhíbhuntáiste."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1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6" name="Google Shape;15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0"/>
          <p:cNvSpPr txBox="1"/>
          <p:nvPr/>
        </p:nvSpPr>
        <p:spPr>
          <a:xfrm>
            <a:off x="2507700" y="35152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r>
              <a:rPr b="0" i="0" lang="en" sz="15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10"/>
          <p:cNvSpPr txBox="1"/>
          <p:nvPr/>
        </p:nvSpPr>
        <p:spPr>
          <a:xfrm>
            <a:off x="384898" y="254400"/>
            <a:ext cx="3774900" cy="8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 txBox="1"/>
          <p:nvPr/>
        </p:nvSpPr>
        <p:spPr>
          <a:xfrm>
            <a:off x="2507700" y="272325"/>
            <a:ext cx="5729334" cy="11695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hAcmhainní Oideachais Oscailte (OER):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1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1"/>
          <p:cNvSpPr txBox="1"/>
          <p:nvPr/>
        </p:nvSpPr>
        <p:spPr>
          <a:xfrm>
            <a:off x="2507700" y="1805250"/>
            <a:ext cx="4797300" cy="1600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“cabhrú le freastal ar riachtanais foghlaimeoirí aonair agus comhionannas inscne a chur chun cinn go héifeachtach agus cuir chuige nuálacha oideolaíocha, didactical agus modheolaíochta a dhreasú."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1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8" name="Google Shape;168;p11"/>
          <p:cNvSpPr txBox="1"/>
          <p:nvPr/>
        </p:nvSpPr>
        <p:spPr>
          <a:xfrm>
            <a:off x="2507700" y="35152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r>
              <a:rPr b="0" i="0" lang="en" sz="15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9" name="Google Shape;169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1"/>
          <p:cNvSpPr txBox="1"/>
          <p:nvPr/>
        </p:nvSpPr>
        <p:spPr>
          <a:xfrm>
            <a:off x="384898" y="254400"/>
            <a:ext cx="3774900" cy="84275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2519000" y="102350"/>
            <a:ext cx="65136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1000"/>
              </a:lnSpc>
              <a:spcBef>
                <a:spcPts val="3800"/>
              </a:spcBef>
              <a:spcAft>
                <a:spcPts val="38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Oideachas Oscailte = OER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modheolaíochtaí oideolaíocha cuí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cuspóirí foghlama dea-dheartha </a:t>
            </a:r>
            <a:r>
              <a:rPr b="1" i="0" lang="en" sz="2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b="1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éagsúlacht gníomhaíochtaí foghlama</a:t>
            </a:r>
            <a:endParaRPr b="1" i="0" sz="2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1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2"/>
          <p:cNvSpPr txBox="1"/>
          <p:nvPr/>
        </p:nvSpPr>
        <p:spPr>
          <a:xfrm>
            <a:off x="2519000" y="1878450"/>
            <a:ext cx="5889020" cy="16888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"réimse níos leithne de roghanna oideolaíocha nuálacha chun oideachasóirí agus foghlaimeoirí araon a mhealladh le bheith ina rannpháirtithe níos gníomhaí i bpróisis oideachais agus cruthaitheoirí ábhair mar bhaill de shochaithe eolais éagsúla agus cuimsitheacha."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" name="Google Shape;180;p12"/>
          <p:cNvSpPr txBox="1"/>
          <p:nvPr/>
        </p:nvSpPr>
        <p:spPr>
          <a:xfrm>
            <a:off x="2519000" y="3814050"/>
            <a:ext cx="7277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r>
              <a:rPr b="0" i="0" lang="en" sz="15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2"/>
          <p:cNvSpPr txBox="1"/>
          <p:nvPr/>
        </p:nvSpPr>
        <p:spPr>
          <a:xfrm>
            <a:off x="384898" y="254400"/>
            <a:ext cx="2134102" cy="84275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3"/>
          <p:cNvSpPr txBox="1"/>
          <p:nvPr/>
        </p:nvSpPr>
        <p:spPr>
          <a:xfrm>
            <a:off x="3087332" y="0"/>
            <a:ext cx="5864619" cy="46217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Rochtain bhuan a chinntiú: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Beidh mic léinn in ann teacht ar acmhainní fiú tar éis dóibh a gcúrsa a chríochnú.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Cuimsiú tacaíochta: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chur in oiriúint chun próifílí agus cásanna na mic léinn a léiriú, chun aghaidh a thabhairt ar riachtanais chuimsithe ag leibhéil éagsúla.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Éagsúlú foghlama a chur chun cinn: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inrochtana ó gach áit ag am ar bith, arís agus arís eile (agus ná déan beagmheas ar luach an athrá!), agus ó ghléasanna agus formáidí éagsúla. Tacaíonn OER freisin le socruithe foghlama seachfhoirmiúla agus nach bhfuil chomh foirmiúil.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ar feadh an tsaoil a chur chun cinn: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ar fáil do gach duine de gach aois, ag am ar bith is mian le duine ar bith rud éigin a fhoghlaim nó dul ar ais chuig rud éigin chun cuimhne a athnuachan.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shábháil: 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D'fhéadfadh clibeanna ardphraghais a bheith mar thoradh ar mhic léinn leaganacha níos sine d'fhoilseacháin áirithe a úsáid; le OER ní ceist í seo.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3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92" name="Google Shape;192;p1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3" name="Google Shape;19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4"/>
          <p:cNvSpPr txBox="1"/>
          <p:nvPr/>
        </p:nvSpPr>
        <p:spPr>
          <a:xfrm>
            <a:off x="3214225" y="1313200"/>
            <a:ext cx="5439300" cy="2578368"/>
          </a:xfrm>
          <a:prstGeom prst="rect">
            <a:avLst/>
          </a:prstGeom>
          <a:noFill/>
          <a:ln cap="flat" cmpd="sng" w="9525">
            <a:solidFill>
              <a:srgbClr val="FFDE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Rochtain bhuan a chinntiú: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Beidh mic léinn in ann teacht ar acmhainní fiú tar éis dóibh a gcúrsa a chríochnú.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1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2" name="Google Shape;20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4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 txBox="1"/>
          <p:nvPr/>
        </p:nvSpPr>
        <p:spPr>
          <a:xfrm>
            <a:off x="3046783" y="528212"/>
            <a:ext cx="5941100" cy="37599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Cuimsiú tacaíochta: </a:t>
            </a:r>
            <a:r>
              <a:rPr b="0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chur in oiriúint chun próifílí agus cásanna na mic léinn a léiriú, chun aghaidh a thabhairt ar riachtanais chuimsithe ag leibhéil éagsúla.</a:t>
            </a:r>
            <a:endParaRPr/>
          </a:p>
        </p:txBody>
      </p:sp>
      <p:cxnSp>
        <p:nvCxnSpPr>
          <p:cNvPr id="212" name="Google Shape;212;p1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3" name="Google Shape;21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5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/>
          <p:nvPr/>
        </p:nvSpPr>
        <p:spPr>
          <a:xfrm>
            <a:off x="2970500" y="252074"/>
            <a:ext cx="6173500" cy="42011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Éagsúlú foghlama a chur chun cinn: </a:t>
            </a:r>
            <a:r>
              <a:rPr b="0" i="0" lang="en" sz="29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inrochtana ó gach áit ag am ar bith, arís agus arís eile (agus ná déan beagmheas ar luach an athrá!), agus ó ghléasanna agus formáidí éagsúla. Tacaíonn OER freisin le socruithe foghlama seachfhoirmiúla agus nach bhfuil chomh foirmiúil.</a:t>
            </a:r>
            <a:endParaRPr b="0" i="0" sz="2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1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4" name="Google Shape;2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6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 txBox="1"/>
          <p:nvPr/>
        </p:nvSpPr>
        <p:spPr>
          <a:xfrm>
            <a:off x="3156535" y="409922"/>
            <a:ext cx="5645493" cy="44250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ar feadh an tsaoil a chur chun cinn: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OER ar fáil do gach duine de gach aois, ag am ar bith is mian le duine ar bith rud éigin a fhoghlaim nó dul ar ais chuig rud éigin chun cuimhne a athnuachan.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5" name="Google Shape;23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8"/>
          <p:cNvSpPr txBox="1"/>
          <p:nvPr/>
        </p:nvSpPr>
        <p:spPr>
          <a:xfrm>
            <a:off x="3202890" y="554214"/>
            <a:ext cx="54054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Costais a shábháil: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D'fhéadfadh clibeanna ardphraghais a bheith mar thoradh ar mhic léinn leaganacha níos sine d'fhoilseacháin áirithe a úsáid; le OER ní ceist í seo.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6" name="Google Shape;2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9"/>
          <p:cNvSpPr txBox="1"/>
          <p:nvPr/>
        </p:nvSpPr>
        <p:spPr>
          <a:xfrm>
            <a:off x="3092149" y="59475"/>
            <a:ext cx="5979600" cy="4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Deiseanna foghlama a fheabhsú: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Déanann mic léinn a úsáideann OER chomh maith, nó níos fearr, ná iad siúd a úsáideann ábhair thraidisiúnta.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Ullmhacht a chinntiú: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OER a bheith ar fáil ó thús na gcúrsaí, rud a chiallaíonn gur féidir le mic léinn tosú ag obair leo láithreach.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Ceadaíonn OER feabhas a chur ar nuashonruithe cáilíochta agus leanúnacha, mar aon le scaipeadh tapa, ag cinntiú go bhfuil an fhaisnéis iontu cothrom le dáta.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Cleachtais oscailte luaíochta: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aitheantas a thabhairt do mhic léinn mar chuid den fhoireann údarúcháin agus a bheith buíoch as a gcuid oibre agus scileanna.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1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57" name="Google Shape;2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/>
          <p:nvPr/>
        </p:nvSpPr>
        <p:spPr>
          <a:xfrm>
            <a:off x="66907" y="116602"/>
            <a:ext cx="89952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Fáilte chuig an bhfoireann uirlisí sochair oideachais oscailte seo! 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sraith uirlisí é (sleamhnáin, bileoga agus cártaí) arna n-ullmhú ag </a:t>
            </a:r>
            <a:r>
              <a:rPr b="0" i="0" lang="en" sz="12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Líonra Eorpach na Leabharlannaithe Oideachais Oscailte (ENOEL)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T</a:t>
            </a:r>
            <a:r>
              <a:rPr lang="en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sé mar aidhm ag an tacar uirlisí</a:t>
            </a:r>
            <a:r>
              <a:rPr b="0" i="0" lang="en" sz="1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feasacht a ardú ar thábhacht an Oideachais Oscailte agus léiríonn sé buntáistí do mhic léinn, do mhúinteoirí, d'institiúidí, don tsochaí agus do leabharlannaithe.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teimpléid sleamhnáin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 deic seo.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leat na teimpléid a úsáid go díreach mar atá siad nó is féidir leat a roghnú iad a oiriúnú do do chuid riachtanas sonrach féin.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 tá an teimpléad á úsáid agat gan oiriúnú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ní gá ach an sleamhnán iomlán nó sleamhnán aonair is mian leat a úsáid a íoslódáil.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Más mian leat an teimpléad a chur in oiriúint do do chuid riachtanas, ní mór duit:</a:t>
            </a:r>
            <a:endParaRPr b="1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Íoslódáil uirlis is mian leat a úsáid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in oiriúint é do do chuid riachtanas (cuir lógó d'eagraíochta leis, tabhair isteach aon athrú eile a cheapann tú a bheith oiriúnach)</a:t>
            </a:r>
            <a:endParaRPr/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000"/>
              <a:buFont typeface="Open Sans"/>
              <a:buChar char="-"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 cinnte go bhfuil nóta leis an leagan oiriúnaithe ag rá: "Is díorthach é an obair seo de [ainm an chomhaid (mar shampla, Irish_1. OE Benefits - ENOEL slides)] [nasc chuig an mbunfhoinse: </a:t>
            </a:r>
            <a:r>
              <a:rPr b="0" i="0" lang="en" sz="10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https://doi.org/10.5281/zenodo.5568482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ag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(ENOEL),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</a:t>
            </a:r>
            <a:r>
              <a:rPr lang="en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endParaRPr/>
          </a:p>
          <a:p>
            <a:pPr indent="0" lvl="0" marL="165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Thíos, gheobhaidh tú cur síos gairid ar an gcaoi a n-eagraítear an deic agus úsáidí molta le haghaidh sleamhnáin ar leith. </a:t>
            </a:r>
            <a:b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moltaí amháin iad seo; molaimid duit uirlisí a phioca agus a roghnú agus a chruthú atá curtha in oiriúint do do chuid riachtanas.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Sleamhnán 3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sampla duit den chaoi ar féidir an teimpléad a oiriúnú, lena n-áirítear lógó d'eagraíochta agus an ráiteas sannta a shocrú.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caitheamh le 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sleamhnáin 4-12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mar "teasers"; cuireann siad ceisteanna bunúsacha agus bunghnéithe Acmhainní Oideachais Oscailte (OER) stáit. Is féidir leat iad a úsáid mar intro i do chur i láthair chun fiosracht a mhealladh.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Léiríonn 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Sleamhnáin 13-51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OE do chúig pháirtí leasmhara éagsúla: mic léinn í (cúlra buí), múinteoirí (cúlra oráiste), institiúidí (cúlra turquoise), do chách (cúlra bán), agus do leabharlannaithe (cúlra gorm). Is féidir leat iad a úsáid chun aghaidh a thabhairt ar na páirtithe leasmhara sonracha seo. </a:t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Taispeánann na sleamhnáin oscailte do gach grúpa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(sleamhnáin 13, 21, 29, 36, 44) cad a mheasann ENOEL a bheith mar na buntáistí is tábhachtaí do gach grúpa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ansin taispeántar iad mar shochair aonair ar shleamhnáin ar leith. </a:t>
            </a:r>
            <a:r>
              <a:rPr b="1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Sleamhnáin deiridh i ngach grúpa </a:t>
            </a:r>
            <a:r>
              <a:rPr b="0" i="0" lang="en" sz="1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liostaigh na buntáistí atá fágtha (sleamhnáin 19-20 do mhic léinn, 27-28 do mhúinteoirí, 35 d'institiúidí, 43 do chách, agus 50-51 do leabharlannaithe).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0"/>
          <p:cNvSpPr txBox="1"/>
          <p:nvPr/>
        </p:nvSpPr>
        <p:spPr>
          <a:xfrm>
            <a:off x="3092600" y="-42333"/>
            <a:ext cx="5947200" cy="45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(níos mó ná díreach) aon chostas: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= saor in aisce + ceadanna.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Oideachas níos fearr a chinntiú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todhchaí níos fearr a chinntiú (SDG 4: "Oideachas cuimsitheach agus cothrom ar ardchaighdeán a chinntiú agus deiseanna foghlama ar feadh an tsaoil a chur chun cinn do chách.")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Tuiscint a fheabhsú: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mic léinn in ann coincheapa/smaointe a athbhreithniú trí úsáid a bhaint as réimse éagsúil acmhainní (i.e. an coincheap céanna a athdhéanamh trí mhíniú eile a úsáid).</a:t>
            </a:r>
            <a:endParaRPr b="0" i="0" sz="16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99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Comhchruthú: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Tugann OER deis do mhic léinn a bheith ina gcomhpháirtithe comhchruthaithe a théann chun tairbhe dóibh féin.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p2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68" name="Google Shape;2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do </a:t>
            </a:r>
            <a:r>
              <a:rPr b="1" lang="en" sz="2700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mhic léinn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1"/>
          <p:cNvSpPr txBox="1"/>
          <p:nvPr/>
        </p:nvSpPr>
        <p:spPr>
          <a:xfrm>
            <a:off x="3122341" y="-46075"/>
            <a:ext cx="5939883" cy="48243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oiriúnú: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(go páirteach nó go hiomlán) OER a shaincheapadh, ag cruthú an mheascáin ábhar cúrsa is fearr do gach eispéireas foghlama, ag feabhsú caighdeán an OER go leanúnach.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Oideolaíochtaí oscailte a chinntiú: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 OER, bíonn na mic leínn gafa go mór leis an bpróiseas oideachais agus le cruthú ábhar foghlama, rud a fhágann go bhfuil siad féin go bunúsach, le treoir an mhúinteora.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Dea-cháil a mhéadú: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OER Cáilíochta cáil an mhúinteora ag leibhéil áitiúla agus domhanda, ag tairiscint deiseanna nua ag an am céanna chun comhoibriú le comhghleacaithe ar fud an domhain.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Ualach oibre a laghdú: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 gá do mhúinteoirí an roth a athchruthú gach uair, ach is féidir leo an méid atá ann cheana féin a athúsáid.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Spreagadh: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iad OER chun smaointe nua a fháil.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2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9" name="Google Shape;27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1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2"/>
          <p:cNvSpPr txBox="1"/>
          <p:nvPr/>
        </p:nvSpPr>
        <p:spPr>
          <a:xfrm>
            <a:off x="3123974" y="257775"/>
            <a:ext cx="5787825" cy="38779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Ceadaigh oiriúnú: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(go páirteach nó go hiomlán) OER a shaincheapadh, ag cruthú an mheascáin ábhar cúrsa is fearr do gach eispéireas foghlama, ag feabhsú caighdeán an OER go leanúnach.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9" name="Google Shape;289;p2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 txBox="1"/>
          <p:nvPr/>
        </p:nvSpPr>
        <p:spPr>
          <a:xfrm>
            <a:off x="3123975" y="298050"/>
            <a:ext cx="5460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Oideolaíochtaí oscailte a chinntiú: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 OER, bíonn na mic leínn gafa go mór leis an bpróiseas oideachais agus le cruthú ábhar foghlama, rud a fhágann go bhfuil siad féin go bunúsach, le treoir an mhúinteora.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1" name="Google Shape;30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4"/>
          <p:cNvSpPr txBox="1"/>
          <p:nvPr/>
        </p:nvSpPr>
        <p:spPr>
          <a:xfrm>
            <a:off x="3145150" y="323216"/>
            <a:ext cx="57879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Dea-cháil a mhéadú: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OER Cáilíochta cáil an mhúinteora ag leibhéil áitiúla agus domhanda, ag tairiscint deiseanna nua ag an am céanna chun comhoibriú le comhghleacaithe ar fud an domhain.</a:t>
            </a: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2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2" name="Google Shape;3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4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5"/>
          <p:cNvSpPr txBox="1"/>
          <p:nvPr/>
        </p:nvSpPr>
        <p:spPr>
          <a:xfrm>
            <a:off x="3281050" y="785068"/>
            <a:ext cx="4798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Ualach oibre a laghdú: 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Ní gá do mhúinteoirí an roth a athchruthú gach uair, ach is féidir leo an méid atá ann cheana féin a athúsáid.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2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3" name="Google Shape;32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5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6"/>
          <p:cNvSpPr txBox="1"/>
          <p:nvPr/>
        </p:nvSpPr>
        <p:spPr>
          <a:xfrm>
            <a:off x="3238350" y="1442931"/>
            <a:ext cx="5460000" cy="18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Spreagadh: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bealach iad OER chun smaointe nua a fháil.</a:t>
            </a:r>
            <a:endParaRPr b="0" i="0" sz="1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2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4" name="Google Shape;33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6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7"/>
          <p:cNvSpPr txBox="1"/>
          <p:nvPr/>
        </p:nvSpPr>
        <p:spPr>
          <a:xfrm>
            <a:off x="2992100" y="1800"/>
            <a:ext cx="6185100" cy="44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 chuige ghníomhacha a chothú: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múinteoirí straitéisí éagsúla praiticiúla a dhearadh chun tacú le heispéiris foghlama trí dhéanamh bunaithe ar OER a athmheascadh/a oiriúnú.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Comhoibriú a chothú: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Déantar aiseolas idir piaraí, comhoibriú mac léinn, agus rannpháirtíocht saineolaithe a fhormhéadú agus saibhríonn siad na múinteoirí, a bhuíochas leis an bpróiseas a chuireann na ceadúnais oscailte i bhfeidhm.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nuálaíocht: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Cuireann OER deiseanna ar fáil chun cáilíocht na n-ábhar teagaisc agus foghlama a fheabhsú, rud a ligeann do dhaoine eile tógáil orthu agus aiseolas cuiditheach a chur ar fáil.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Oidhreacht a chinntiú: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Leanann an próiseas athúsáide a adhnaíonn OER fiú tar éis dul ar scor.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2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45" name="Google Shape;3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 txBox="1"/>
          <p:nvPr/>
        </p:nvSpPr>
        <p:spPr>
          <a:xfrm>
            <a:off x="232200" y="1505375"/>
            <a:ext cx="2331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4" name="Google Shape;354;p2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5" name="Google Shape;35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2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8"/>
          <p:cNvSpPr txBox="1"/>
          <p:nvPr/>
        </p:nvSpPr>
        <p:spPr>
          <a:xfrm>
            <a:off x="232200" y="1505375"/>
            <a:ext cx="2331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mhúinteoirí</a:t>
            </a:r>
            <a:endParaRPr b="1" i="0" sz="2700" u="none" cap="none" strike="noStrike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1" i="0" sz="2700" u="none" cap="none" strike="noStrike"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8" name="Google Shape;358;p28"/>
          <p:cNvSpPr txBox="1"/>
          <p:nvPr/>
        </p:nvSpPr>
        <p:spPr>
          <a:xfrm>
            <a:off x="3218125" y="163140"/>
            <a:ext cx="54600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Roghanna a leathnú: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Méadaíonn téacsleabhair OER acmhainní múinteoirí agus is féidir leo an leibhéal ard cáilíochta céanna le téacsleabhair thraidisiúnta a ráthú.  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Feabhas a chur ar shaoirse acadúil: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Ceadúnais oscailte ar OER cheadú dáimhe a mhodhnú go rialta agus a thabhairt cothrom le dáta na hacmhainní foghlama le haghaidh a gcuid cúrsaí.</a:t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Nuálaíocht agus cruthaitheacht a thaispeáint: </a:t>
            </a:r>
            <a:r>
              <a:rPr b="0" i="0" lang="en" sz="16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cruthaitheacht na dáimhe luí ar mhic léinn agus urraitheoirí féideartha. Cabhróidh sé seo le rollú mac léinn do chúrsaí áirithe a mhéadú agus luach múinteoirí aonair a mhéadú.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2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6" name="Google Shape;36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2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9"/>
          <p:cNvSpPr txBox="1"/>
          <p:nvPr/>
        </p:nvSpPr>
        <p:spPr>
          <a:xfrm>
            <a:off x="287875" y="1505375"/>
            <a:ext cx="2525100" cy="15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p29"/>
          <p:cNvSpPr txBox="1"/>
          <p:nvPr/>
        </p:nvSpPr>
        <p:spPr>
          <a:xfrm>
            <a:off x="2970500" y="0"/>
            <a:ext cx="6151602" cy="47038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Barainneachtaí scála a chur chun cinn: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Tá OER saor in aisce ar líne, inacmhainne i gcló, is féidir iad a shábháil go deo, agus déantar iad a nuashonrú go héasca. Is féidir acmhainní a rachadh ar shlí eile chun téacsleabhair a cheannach a atreorú i dtreo na teicneolaíochta, teagasc a fheabhsú, nó fiachas a laghdú.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forbairt dáimhe: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Cothaítear rochtain agus úsáid fheabhsaithe OER agus foghlaim idir piaraí idir baill dáimhe idirinstitiúideacha mar aon le cáilíocht na n-ábhar oideachais.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leas is fearr a bhaint as infheistíochtaí poiblí: </a:t>
            </a: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Baintear úsáid as acmhainní a thagann ó mhaoiniú poiblí chun eolas poiblí a chruthú agus a roinnt go trasnach trí institiúidí éagsúla ar chostais bhreise laghdaithe.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féin-chur chun cinn:</a:t>
            </a:r>
            <a:r>
              <a:rPr b="0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féidir le híomhá phoiblí na hinstitiúide tairbhe a bhaint den chuid is mó as a cáilíocht chomhroinnte agus athúsáidte.</a:t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comhoibriú idirnáisiúnta: </a:t>
            </a:r>
            <a:r>
              <a:rPr b="0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Trí bheith ag obair le OER, méadaítear infheictheacht na hinstitiúide, rud a fheabhsaíonn a cáil ar an leibhéal idirnáisiúnta trí chomhoibriú gníomhach le hinstitiúidí eile ar fud an domhain.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/>
        </p:nvSpPr>
        <p:spPr>
          <a:xfrm>
            <a:off x="3897500" y="1214075"/>
            <a:ext cx="2079554" cy="2262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/>
        </p:nvSpPr>
        <p:spPr>
          <a:xfrm>
            <a:off x="7522677" y="4695575"/>
            <a:ext cx="12825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n" sz="7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Lógó d’eagraíochta</a:t>
            </a:r>
            <a:endParaRPr b="0" i="0" sz="7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" name="Google Shape;77;p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3"/>
          <p:cNvSpPr txBox="1"/>
          <p:nvPr/>
        </p:nvSpPr>
        <p:spPr>
          <a:xfrm>
            <a:off x="6236975" y="484425"/>
            <a:ext cx="2295300" cy="6155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SAMPLA D’OIRIÚINT DO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 RIACHTANA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 txBox="1"/>
          <p:nvPr/>
        </p:nvSpPr>
        <p:spPr>
          <a:xfrm>
            <a:off x="643155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lógó d'eagraíochta leis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 txBox="1"/>
          <p:nvPr/>
        </p:nvSpPr>
        <p:spPr>
          <a:xfrm>
            <a:off x="2248100" y="4015350"/>
            <a:ext cx="2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Cuir an ráiteas creidmheas leis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/>
          <p:nvPr/>
        </p:nvSpPr>
        <p:spPr>
          <a:xfrm>
            <a:off x="198502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/>
          <p:nvPr/>
        </p:nvSpPr>
        <p:spPr>
          <a:xfrm>
            <a:off x="6236975" y="4142375"/>
            <a:ext cx="233700" cy="553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1316025" y="4698300"/>
            <a:ext cx="53136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375" lIns="74375" spcFirstLastPara="1" rIns="74375" wrap="square" tIns="743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Is í an saothar seo díorthach de “Irish_1. OE Benefits – ENOEL slides”,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https://zenodo.org/doi/10.5281/zenodo.5568482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le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SPARC EUROPE</a:t>
            </a:r>
            <a:r>
              <a:rPr lang="en" sz="8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(ENOEL)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0"/>
              </a:rPr>
              <a:t>CC BY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p3"/>
          <p:cNvSpPr txBox="1"/>
          <p:nvPr/>
        </p:nvSpPr>
        <p:spPr>
          <a:xfrm>
            <a:off x="1148900" y="1525336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0"/>
          <p:cNvSpPr txBox="1"/>
          <p:nvPr/>
        </p:nvSpPr>
        <p:spPr>
          <a:xfrm>
            <a:off x="3202899" y="301450"/>
            <a:ext cx="5653225" cy="42626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Barainneachtaí scála a chur chun cinn:</a:t>
            </a:r>
            <a:b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Tá OER saor in aisce ar líne, inacmhainne i gcló, is féidir iad a shábháil go deo, agus déantar iad a nuashonrú go héasca. Is féidir acmhainní a rachadh ar shlí eile chun téacsleabhair a cheannach a atreorú i dtreo na teicneolaíochta, teagasc a fheabhsú, nó fiachas a laghdú.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3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8" name="Google Shape;37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0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1"/>
          <p:cNvSpPr txBox="1"/>
          <p:nvPr/>
        </p:nvSpPr>
        <p:spPr>
          <a:xfrm>
            <a:off x="3214225" y="883625"/>
            <a:ext cx="5742600" cy="28622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forbairt dáimhe: </a:t>
            </a:r>
            <a:br>
              <a:rPr b="0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Cothaítear rochtain agus úsáid fheabhsaithe OER agus foghlaim idir piaraí idir baill dáimhe idirinstitiúideacha mar aon le cáilíocht na n-ábhar oideachais.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88" name="Google Shape;388;p3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89" name="Google Shape;3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2"/>
          <p:cNvSpPr txBox="1"/>
          <p:nvPr/>
        </p:nvSpPr>
        <p:spPr>
          <a:xfrm>
            <a:off x="3208575" y="595375"/>
            <a:ext cx="5380800" cy="3154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leas is fearr a bhaint as infheistíochtaí poiblí: </a:t>
            </a:r>
            <a:b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Baintear úsáid as acmhainní a thagann ó mhaoiniú poiblí chun eolas poiblí a chruthú agus a roinnt go trasnach trí institiúidí éagsúla ar chostais bhreise laghdaithe.</a:t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9" name="Google Shape;399;p3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00" name="Google Shape;4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3"/>
          <p:cNvSpPr txBox="1"/>
          <p:nvPr/>
        </p:nvSpPr>
        <p:spPr>
          <a:xfrm>
            <a:off x="3202900" y="1364075"/>
            <a:ext cx="5524788" cy="25237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féin-chur chun cinn: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féidir le híomhá phoiblí na hinstitiúide tairbhe a bhaint den chuid is mó as a cáilíocht chomhroinnte agus athúsáidte.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0" name="Google Shape;410;p3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1" name="Google Shape;41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3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4"/>
          <p:cNvSpPr txBox="1"/>
          <p:nvPr/>
        </p:nvSpPr>
        <p:spPr>
          <a:xfrm>
            <a:off x="3208575" y="663200"/>
            <a:ext cx="5286600" cy="3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Tacú le comhoibriú idirnáisiúnta: </a:t>
            </a: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Trí bheith ag obair le OER, méadaítear infheictheacht na hinstitiúide, rud a fheabhsaíonn a cáil ar an leibhéal idirnáisiúnta trí chomhoibriú gníomhach le hinstitiúidí eile ar fud an domhain.</a:t>
            </a:r>
            <a:endParaRPr b="1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3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2" name="Google Shape;42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5BEDF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5"/>
          <p:cNvSpPr txBox="1"/>
          <p:nvPr/>
        </p:nvSpPr>
        <p:spPr>
          <a:xfrm>
            <a:off x="287875" y="1505375"/>
            <a:ext cx="252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Oscailte </a:t>
            </a:r>
            <a:r>
              <a:rPr b="1" i="0" lang="en" sz="27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d’institiúidí</a:t>
            </a:r>
            <a:endParaRPr b="1" i="0" sz="27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4" name="Google Shape;434;p35"/>
          <p:cNvSpPr txBox="1"/>
          <p:nvPr/>
        </p:nvSpPr>
        <p:spPr>
          <a:xfrm>
            <a:off x="3224075" y="198550"/>
            <a:ext cx="54771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Earcaíocht a éascú: </a:t>
            </a:r>
            <a:b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Méadaíonn úsáid OER rannpháirtíocht san ardoideachas trí rochtain a leathnú ar fhoghlaimeoirí neamhthraidisiúnta a dhéanann roghanna bunaithe ar chaighdeán na n-ábhar oideachais atá á dtairiscint.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Feabhas a chur ar choinneáil alumni: </a:t>
            </a:r>
            <a:b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Cuidíonn OER ardchaighdeáin a thairiscint d'alumni leis an institiúid an nasc leo a choinneáil gníomhach.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1" name="Google Shape;441;p3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2" name="Google Shape;44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36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p36"/>
          <p:cNvSpPr txBox="1"/>
          <p:nvPr/>
        </p:nvSpPr>
        <p:spPr>
          <a:xfrm>
            <a:off x="2970500" y="-29148"/>
            <a:ext cx="6206800" cy="48320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Díghlasáil eolas: 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eolas a roinnt i gcoitinne trí acmhainní oideachais a dhíghlasáil trí cheadúnais, do dhuine ar bith a bhfuil suim acu ann.</a:t>
            </a:r>
            <a:endParaRPr b="0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Eolas aistrithe: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Tá acmhainní oideachais a chruthaítear le cánacha poiblí ar fáil don phobal, in-athúsáidte agus inroinnte.</a:t>
            </a:r>
            <a:endParaRPr b="0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 dhéanamh ar feadh an tsaoil: 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sé níos inacmhainne do gach duine a bheith cothrom le dáta agus foghlaim leanúnach a sholáthar, rud a fhágann go bhfuil an bhearna idir deiseanna oscailte foirmiúla, neamhfhoirmiúla agus neamhfhoirmeálta.</a:t>
            </a:r>
            <a:endParaRPr b="0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Comhionannas a threisiú: 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Fágann acmhainní ar líne saor in aisce go bhfuil sé níos éasca an t-eolas ardchaighdeáin céanna a sheachadadh do gach duine, beag beann ar a stádas sóisialta agus eacnamaíoch.</a:t>
            </a:r>
            <a:endParaRPr b="0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Éagsúlacht agus uileghabhálacht a chur chun cinn: 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uirlis iontach iad ábhair OER, a roinntear agus a rochtain go héasca tríd an Idirlíon, chun dearcthaí éagsúla a aimsiú agus a chur ar an eolas.</a:t>
            </a:r>
            <a:endParaRPr b="0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Eolaíocht saoránach a chothú: </a:t>
            </a:r>
            <a:r>
              <a:rPr b="0" i="0" lang="en" sz="138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gach duine eolas a chruthú, agus mar gheall ar infhaighteacht ábhar bíonn sé níos éasca do dhaoine leanúint ar aghaidh ag fáil eolais.</a:t>
            </a:r>
            <a:endParaRPr b="1" i="0" sz="138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3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7"/>
          <p:cNvSpPr txBox="1"/>
          <p:nvPr/>
        </p:nvSpPr>
        <p:spPr>
          <a:xfrm>
            <a:off x="3197250" y="1194500"/>
            <a:ext cx="5424600" cy="28615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Díghlasáil eolas: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eolas a roinnt i gcoitinne trí acmhainní oideachais a dhíghlasáil trí cheadúnais, do dhuine ar bith a bhfuil suim acu ann.</a:t>
            </a:r>
            <a:endParaRPr b="0" i="0" sz="24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53" name="Google Shape;453;p3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4" name="Google Shape;45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7"/>
          <p:cNvSpPr txBox="1"/>
          <p:nvPr/>
        </p:nvSpPr>
        <p:spPr>
          <a:xfrm>
            <a:off x="135342" y="1573812"/>
            <a:ext cx="23871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8"/>
          <p:cNvSpPr txBox="1"/>
          <p:nvPr/>
        </p:nvSpPr>
        <p:spPr>
          <a:xfrm>
            <a:off x="3182400" y="1293938"/>
            <a:ext cx="5551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Eolas aistrithe:</a:t>
            </a: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acmhainní oideachais a chruthaítear le cánacha poiblí ar fáil don phobal, in-athúsáidte agus inroinnte.</a:t>
            </a:r>
            <a:endParaRPr b="1" i="0" sz="13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64" name="Google Shape;464;p3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5" name="Google Shape;46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8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9"/>
          <p:cNvSpPr txBox="1"/>
          <p:nvPr/>
        </p:nvSpPr>
        <p:spPr>
          <a:xfrm>
            <a:off x="3250087" y="540440"/>
            <a:ext cx="5549400" cy="3693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Foghlaim a dhéanamh ar feadh an tsaoil:</a:t>
            </a:r>
            <a: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b="1" i="0" lang="en" sz="2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24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Tá sé níos inacmhainne do gach duine a bheith cothrom le dáta agus foghlaim leanúnach a sholáthar, rud a fhágann go bhfuil an bhearna idir deiseanna oscailte foirmiúla, neamhfhoirmiúla agus neamhfhoirmeálta.</a:t>
            </a:r>
            <a:endParaRPr/>
          </a:p>
        </p:txBody>
      </p:sp>
      <p:cxnSp>
        <p:nvCxnSpPr>
          <p:cNvPr id="475" name="Google Shape;475;p3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6" name="Google Shape;47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3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9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/>
          <p:nvPr/>
        </p:nvSpPr>
        <p:spPr>
          <a:xfrm>
            <a:off x="3897500" y="1214075"/>
            <a:ext cx="21879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Google Shape;92;p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4"/>
          <p:cNvSpPr txBox="1"/>
          <p:nvPr/>
        </p:nvSpPr>
        <p:spPr>
          <a:xfrm>
            <a:off x="1083708" y="1525336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4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p4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6" name="Google Shape;48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0"/>
          <p:cNvSpPr txBox="1"/>
          <p:nvPr/>
        </p:nvSpPr>
        <p:spPr>
          <a:xfrm>
            <a:off x="3202900" y="416572"/>
            <a:ext cx="5549400" cy="38779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Comhionannas a threisiú: 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Fágann acmhainní ar líne saor in aisce go bhfuil sé níos éasca an t-eolas ardchaighdeáin céanna a sheachadadh do gach duine, beag beann ar a stádas sóisialta agus eacnamaíoch.</a:t>
            </a:r>
            <a:endParaRPr/>
          </a:p>
        </p:txBody>
      </p:sp>
      <p:sp>
        <p:nvSpPr>
          <p:cNvPr id="489" name="Google Shape;489;p40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1"/>
          <p:cNvSpPr txBox="1"/>
          <p:nvPr/>
        </p:nvSpPr>
        <p:spPr>
          <a:xfrm>
            <a:off x="3284139" y="171108"/>
            <a:ext cx="5412300" cy="48012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Éagsúlacht agus uileghabhálacht a chur chun cinn: </a:t>
            </a:r>
            <a:b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uirlis iontach iad ábhair OER, a roinntear agus a rochtain go héasca tríd an Idirlíon, chun dearcthaí éagsúla a aimsiú agus a chur ar an eolas.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1" i="0" sz="3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4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p4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8" name="Google Shape;49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4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1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2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2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 txBox="1"/>
          <p:nvPr/>
        </p:nvSpPr>
        <p:spPr>
          <a:xfrm>
            <a:off x="3237775" y="780100"/>
            <a:ext cx="5714176" cy="34162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Eolaíocht saoránach a chothú: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3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gach duine eolas a chruthú, agus mar gheall ar infhaighteacht ábhar bíonn sé níos éasca do dhaoine leanúint ar aghaidh ag fáil eolais.</a:t>
            </a:r>
            <a:endParaRPr/>
          </a:p>
        </p:txBody>
      </p:sp>
      <p:cxnSp>
        <p:nvCxnSpPr>
          <p:cNvPr id="508" name="Google Shape;508;p42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9" name="Google Shape;50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2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2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3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3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8" name="Google Shape;518;p43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9" name="Google Shape;51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43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3"/>
          <p:cNvSpPr txBox="1"/>
          <p:nvPr/>
        </p:nvSpPr>
        <p:spPr>
          <a:xfrm>
            <a:off x="3249000" y="293670"/>
            <a:ext cx="58950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Cáilíocht a fheabhsú: </a:t>
            </a:r>
            <a:r>
              <a:rPr lang="en" sz="2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Is féidir le duine ar bith feabhsúcháin cháilíochta OER a thacú trí cheisteanna a chur chun iad a shoiléiriú; níl aon rochtain, níl aon cheisteanna, níl aon cheisteanna, níl aon amhras, níl aon amhras, níl aon fheabhsúcháin.</a:t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Síne na teorainneacha:</a:t>
            </a:r>
            <a:r>
              <a:rPr b="0" i="0" lang="en" sz="20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 Is bealach iontach iad OER chun eolas a roinnt thar theorainneacha a éascaíonn coigeartuithe a oibríonn i ndáiríre go háitiúil.</a:t>
            </a:r>
            <a:endParaRPr b="1" i="0" sz="1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2" name="Google Shape;522;p43"/>
          <p:cNvSpPr txBox="1"/>
          <p:nvPr/>
        </p:nvSpPr>
        <p:spPr>
          <a:xfrm>
            <a:off x="150211" y="1573812"/>
            <a:ext cx="2357400" cy="1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do chách</a:t>
            </a:r>
            <a:endParaRPr b="1" i="0" sz="2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4"/>
          <p:cNvSpPr txBox="1"/>
          <p:nvPr/>
        </p:nvSpPr>
        <p:spPr>
          <a:xfrm>
            <a:off x="2914185" y="-51450"/>
            <a:ext cx="6229815" cy="49449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Tacú le forbairt ghairmiúil: </a:t>
            </a:r>
            <a:r>
              <a:rPr b="0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féidir rannpháirtíocht ag leibhéal leabharlainne, institiúideach, náisiúnta nó idirnáisiúnta le rialachas OER agus OE a úsáid mar dheis forbartha gairmiúla agus mar chonair fáis lasmuigh de na réimsí saineolais "traidisiúnta" nó níos seanbhunaithe (foirmiú bailiúcháin, meiteashonraí, etc.).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4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Aitheantas mar chomhpháirtithe luachmhara:</a:t>
            </a:r>
            <a:r>
              <a:rPr b="0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A bhuíochas dá saineolas ar oideolaíocht oscailte agus ceadúnais oscailte, aithníonn oideachasóirí agus taighdeoirí leabharlannaithe mar chomhpháirtithe iontaofa chun acmhainní oideachais iontaofa a aimsiú, a oiriúnú agus a chruthú.</a:t>
            </a:r>
            <a:endParaRPr b="0" i="0" sz="12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Sineirgí a fhorbairt leis an eolaíocht oscailte: </a:t>
            </a:r>
            <a:r>
              <a:rPr b="0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minic a bhíonn Eolaíocht Oscailte agus Oideachas Oscailte ar leithligh agus bíonn eolas ag gairmithe éagsúla. Is féidir le leabharlannaithe an dá réimse seo a nascadh le cur chuige níos iomlánaíche i leith Oscailte, ag cothú cultúr oscailte laistigh den institiúid/den phobal acadúil.</a:t>
            </a:r>
            <a:endParaRPr b="0" i="0" sz="12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Comhoibriú agus comhroinnt eolais a chur chun cinn: </a:t>
            </a:r>
            <a:r>
              <a:rPr b="0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Bíonn ról bunúsach ag leabharlannaithe maidir le comhoibriú a éascú trí acmhainní oscailte a choimeád, seisiúin oiliúna agus ceardlanna a eagrú ar thopaicí oideachais oscailte, agus pobail chleachtais a chothú maidir le hOideachas Oscailte a leathnaíonn a líonraí gairmiúla féin freisin..</a:t>
            </a:r>
            <a:endParaRPr b="0" i="0" sz="120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Costais a laghdú: </a:t>
            </a:r>
            <a:r>
              <a:rPr b="0" i="0" lang="en" sz="12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Buiséid leabharlainne a shábháil ar cheadúnais chostasacha agus shriantacha a cheannach d'fhoilseacháin tráchtála, chomh maith le comhairle a chur ar mhúinteoirí agus ar mhic léinn a bhfuil roghanna OER acu ar litríocht ranga. Cuireann an sochar seo leis an Aistriú Rochtana Oscailte riachtanach de bhuiséid leabharlainne agus ollscoile san fhadtréimhse.</a:t>
            </a:r>
            <a:endParaRPr b="0" i="0" sz="12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4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4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44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4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32" name="Google Shape;532;p44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3" name="Google Shape;53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45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4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45"/>
          <p:cNvSpPr txBox="1"/>
          <p:nvPr/>
        </p:nvSpPr>
        <p:spPr>
          <a:xfrm>
            <a:off x="3208575" y="431250"/>
            <a:ext cx="5574300" cy="4247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Tacú le forbairt ghairmiúil: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féidir rannpháirtíocht ag leibhéal leabharlainne, institiúideach, náisiúnta nó idirnáisiúnta le rialachas OER agus OE a úsáid mar dheis forbartha gairmiúla agus mar chonair fáis lasmuigh de na réimsí saineolais "traidisiúnta" nó níos seanbhunaithe (foirmiú bailiúcháin, meiteashonraí, etc.).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5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2" name="Google Shape;542;p4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3" name="Google Shape;54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5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6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3218450" y="391964"/>
            <a:ext cx="5574300" cy="41344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Aitheantas mar chomhpháirtithe luachmhara:</a:t>
            </a:r>
            <a:r>
              <a:rPr b="0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A bhuíochas dá saineolas ar oideolaíocht oscailte agus ceadúnais oscailte, aithníonn oideachasóirí agus taighdeoirí leabharlannaithe mar chomhpháirtithe iontaofa chun acmhainní oideachais iontaofa a aimsiú, a oiriúnú agus a chruthú.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46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3" name="Google Shape;553;p4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4" name="Google Shape;554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46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7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4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47"/>
          <p:cNvSpPr txBox="1"/>
          <p:nvPr/>
        </p:nvSpPr>
        <p:spPr>
          <a:xfrm>
            <a:off x="3228300" y="298575"/>
            <a:ext cx="55743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Sineirgí a fhorbairt leis an eolaíocht oscailte: </a:t>
            </a:r>
            <a:r>
              <a:rPr b="0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Is minic a bhíonn Eolaíocht Oscailte agus Oideachas Oscailte ar leithligh agus bíonn eolas ag gairmithe éagsúla. Is féidir le leabharlannaithe an dá réimse seo a nascadh le cur chuige níos iomlánaíche i leith Oscailte, ag cothú cultúr oscailte laistigh den institiúid/den phobal acadúil.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47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p4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47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8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8"/>
          <p:cNvSpPr txBox="1"/>
          <p:nvPr/>
        </p:nvSpPr>
        <p:spPr>
          <a:xfrm>
            <a:off x="3208575" y="278850"/>
            <a:ext cx="5574300" cy="38779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Comhoibriú agus comhroinnt eolais a chur chun cinn:</a:t>
            </a:r>
            <a:r>
              <a:rPr b="0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 Bíonn ról bunúsach ag leabharlannaithe maidir le comhoibriú a éascú trí acmhainní oscailte a choimeád, seisiúin oiliúna agus ceardlanna a eagrú ar thopaicí oideachais oscailte, agus pobail chleachtais a chothú maidir le hOideachas Oscailte a leathnaíonn a líonraí gairmiúla féin freisin.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8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4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6" name="Google Shape;576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48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9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9"/>
          <p:cNvSpPr txBox="1"/>
          <p:nvPr/>
        </p:nvSpPr>
        <p:spPr>
          <a:xfrm>
            <a:off x="3266539" y="134095"/>
            <a:ext cx="5813926" cy="42472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Costais a laghdú: </a:t>
            </a:r>
            <a:r>
              <a:rPr b="0" i="0" lang="en" sz="240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Buiséid leabharlainne a shábháil ar cheadúnais chostasacha agus shriantacha a cheannach d'fhoilseacháin tráchtála, chomh maith le comhairle a chur ar mhúinteoirí agus ar mhic léinn a bhfuil roghanna OER acu ar litríocht ranga. Cuireann an sochar seo leis an Aistriú Rochtana Oscailte riachtanach de bhuiséid leabharlainne agus ollscoile san fhadtréimhse.</a:t>
            </a:r>
            <a:endParaRPr b="0" i="0" sz="2400" u="none" cap="none" strike="noStrike">
              <a:solidFill>
                <a:srgbClr val="B9E9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9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6" name="Google Shape;586;p4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87" name="Google Shape;58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49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ceadúnas oscailte?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5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5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" name="Google Shape;104;p5"/>
          <p:cNvSpPr txBox="1"/>
          <p:nvPr/>
        </p:nvSpPr>
        <p:spPr>
          <a:xfrm>
            <a:off x="1091142" y="1525336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50"/>
          <p:cNvSpPr txBox="1"/>
          <p:nvPr/>
        </p:nvSpPr>
        <p:spPr>
          <a:xfrm>
            <a:off x="2970499" y="108960"/>
            <a:ext cx="6206801" cy="4297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Leabharlannaithe nua a mhealladh chuig an ngairm: </a:t>
            </a:r>
            <a:r>
              <a:rPr b="0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Mar gheall ar an nasc láidir idir Oideachas Oscailte agus ceartas sóisialta, is rogha gairme tarraingteach é leabharlannaithe do ghairmithe atá ag teacht chun cinn agus do chohóirt nua leabharlannaithe..</a:t>
            </a:r>
            <a:endParaRPr b="0" i="0" sz="179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Aitheantas a leathnú: </a:t>
            </a:r>
            <a:r>
              <a:rPr b="0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Tá forbróirí agus cumasóirí OER ag baint cáil amach ar fud an domhain as a gcuid saothar a thacaíonn le hoscailteacht agus luachanna uilíocha eile. Éiríonn ról luachmhar leabharlannaithe/speisialtóirí faisnéise mar choimeádaithe ábhar oideachais níos suntasaí fós le OE.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Tionchar agus for-rochtain a mhéadú: </a:t>
            </a:r>
            <a:r>
              <a:rPr b="0" i="0" lang="en" sz="1790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Cabhrú le for-rochtain agus tionchar leabharlannaithe a leathnú lasmuigh dá n-institiúid féin.</a:t>
            </a:r>
            <a:endParaRPr b="0" i="0" sz="1790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4" name="Google Shape;594;p50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5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50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p50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98" name="Google Shape;59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50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993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1"/>
          <p:cNvSpPr/>
          <p:nvPr/>
        </p:nvSpPr>
        <p:spPr>
          <a:xfrm>
            <a:off x="0" y="-51450"/>
            <a:ext cx="2195400" cy="4578000"/>
          </a:xfrm>
          <a:prstGeom prst="rect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51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51"/>
          <p:cNvSpPr/>
          <p:nvPr/>
        </p:nvSpPr>
        <p:spPr>
          <a:xfrm>
            <a:off x="1328900" y="1446688"/>
            <a:ext cx="1641600" cy="1622100"/>
          </a:xfrm>
          <a:prstGeom prst="ellipse">
            <a:avLst/>
          </a:prstGeom>
          <a:solidFill>
            <a:srgbClr val="45BE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7" name="Google Shape;607;p51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8" name="Google Shape;608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51"/>
          <p:cNvSpPr txBox="1"/>
          <p:nvPr/>
        </p:nvSpPr>
        <p:spPr>
          <a:xfrm>
            <a:off x="2970500" y="0"/>
            <a:ext cx="6140700" cy="46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Rannchuidiú leis na SDGanna a bhaint amach: </a:t>
            </a:r>
            <a:r>
              <a:rPr b="0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Cuidiú le rannchuidiú níos nithiúla agus níos intomhaiste a dhéanamh chun na SDGanna a bhaint amach.</a:t>
            </a:r>
            <a:endParaRPr b="0" i="0" sz="1779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Ailíniú le straitéis EDI: </a:t>
            </a:r>
            <a:r>
              <a:rPr b="0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Úsáideann leabharlannaithe Oideachas Oscailte mar uirlis straitéiseach chun spriocanna Cothromais, Éagsúlachta agus Cuimsithe a chur chun cinn, ag cinntiú go bhfuil timpeallachtaí foghlama inrochtana agus cuimsitheach do chách.</a:t>
            </a:r>
            <a:endParaRPr b="0" i="0" sz="1779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Tacú le comhghleacaithe agus tacaíocht a fháil ó chomhghleacaithe: </a:t>
            </a:r>
            <a:r>
              <a:rPr b="0" i="0" lang="en" sz="1779" u="none" cap="none" strike="noStrike">
                <a:solidFill>
                  <a:srgbClr val="B9E9F6"/>
                </a:solidFill>
                <a:latin typeface="Open Sans"/>
                <a:ea typeface="Open Sans"/>
                <a:cs typeface="Open Sans"/>
                <a:sym typeface="Open Sans"/>
              </a:rPr>
              <a:t>Cothaíonn leabharlannaithe foghlaim ar feadh an tsaoil trí dheiseanna oideachais éagsúla a sholáthar agus trí thacaíocht fhrithpháirteach a chothú laistigh dá bpobail.</a:t>
            </a:r>
            <a:endParaRPr b="1" i="0" sz="1779" u="none" cap="none" strike="noStrike">
              <a:solidFill>
                <a:srgbClr val="B9E9F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p51"/>
          <p:cNvSpPr txBox="1"/>
          <p:nvPr/>
        </p:nvSpPr>
        <p:spPr>
          <a:xfrm>
            <a:off x="232199" y="1505375"/>
            <a:ext cx="25854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Buntáistí an Oideachais </a:t>
            </a:r>
            <a:r>
              <a:rPr b="1" lang="en" sz="27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Oscailte</a:t>
            </a:r>
            <a:r>
              <a:rPr b="1" i="0" lang="en" sz="27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do </a:t>
            </a:r>
            <a:r>
              <a:rPr b="1" i="0" lang="en" sz="2700" u="none" cap="none" strike="noStrike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leabharlannaí</a:t>
            </a:r>
            <a:endParaRPr b="1" i="0" sz="2700" u="none" cap="none" strike="noStrike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3b5259a0554_0_0"/>
          <p:cNvSpPr txBox="1"/>
          <p:nvPr/>
        </p:nvSpPr>
        <p:spPr>
          <a:xfrm>
            <a:off x="4479788" y="439816"/>
            <a:ext cx="3963900" cy="17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25" lIns="91525" spcFirstLastPara="1" rIns="91525" wrap="square" tIns="915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6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Tacar Uirlisí ENOEL</a:t>
            </a:r>
            <a:endParaRPr b="1" sz="46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6" name="Google Shape;616;g3b5259a0554_0_0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525" lIns="91525" spcFirstLastPara="1" rIns="91525" wrap="square" tIns="91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g3b5259a055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080" y="557666"/>
            <a:ext cx="2464350" cy="1870859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g3b5259a0554_0_0"/>
          <p:cNvSpPr txBox="1"/>
          <p:nvPr/>
        </p:nvSpPr>
        <p:spPr>
          <a:xfrm>
            <a:off x="1864293" y="709396"/>
            <a:ext cx="3774900" cy="11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19" name="Google Shape;619;g3b5259a0554_0_0"/>
          <p:cNvCxnSpPr/>
          <p:nvPr/>
        </p:nvCxnSpPr>
        <p:spPr>
          <a:xfrm>
            <a:off x="-600" y="4519173"/>
            <a:ext cx="9162300" cy="690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0" name="Google Shape;620;g3b5259a055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258" y="4670910"/>
            <a:ext cx="1062458" cy="37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g3b5259a0554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8730" y="4629382"/>
            <a:ext cx="1376119" cy="401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3b5259a0554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95810" y="4618954"/>
            <a:ext cx="713236" cy="401190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3b5259a0554_0_0"/>
          <p:cNvSpPr txBox="1"/>
          <p:nvPr/>
        </p:nvSpPr>
        <p:spPr>
          <a:xfrm>
            <a:off x="939625" y="2637500"/>
            <a:ext cx="76323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_OE Benefits - ENOEL Toolkit” is an adaptation of “An ENOEL Toolkit” (version 4) published as of </a:t>
            </a:r>
            <a:r>
              <a:rPr lang="en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September 2024</a:t>
            </a:r>
            <a:r>
              <a:rPr b="0" i="0" lang="en" sz="1000" u="sng" cap="none" strike="noStrike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(the “Original Work”), licensed by</a:t>
            </a:r>
            <a:r>
              <a:rPr b="0" i="0" lang="en" sz="1000" u="sng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SPARC Europe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(curated by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2A6496"/>
                </a:solidFill>
                <a:latin typeface="Open Sans"/>
                <a:ea typeface="Open Sans"/>
                <a:cs typeface="Open Sans"/>
                <a:sym typeface="Open Sans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 European Network of Open Education Librarians</a:t>
            </a:r>
            <a:r>
              <a:rPr b="0" i="0" lang="en" sz="1000" u="none" cap="none" strike="noStrike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)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This adaptation is made and published by SPARC EUROPE (the “Adapter”) under a</a:t>
            </a:r>
            <a:r>
              <a:rPr b="0" i="0" lang="en" sz="1000" u="none" cap="none" strike="noStrike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en" sz="1000" u="sng" cap="none" strike="noStrike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The Adapter modified the Original Work in the following respects: translated the materials from English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.”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Special thanks to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Kathryn Briggs 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 the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Irish</a:t>
            </a: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translation.</a:t>
            </a:r>
            <a:endParaRPr b="0" i="0" sz="1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"/>
          <p:cNvSpPr txBox="1"/>
          <p:nvPr/>
        </p:nvSpPr>
        <p:spPr>
          <a:xfrm>
            <a:off x="3897499" y="1214075"/>
            <a:ext cx="4800451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is féidir leat a dhéanamh le hOER?</a:t>
            </a:r>
            <a:endParaRPr b="1" i="0" sz="46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6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" name="Google Shape;114;p6"/>
          <p:cNvSpPr txBox="1"/>
          <p:nvPr/>
        </p:nvSpPr>
        <p:spPr>
          <a:xfrm>
            <a:off x="1068839" y="1593910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 txBox="1"/>
          <p:nvPr/>
        </p:nvSpPr>
        <p:spPr>
          <a:xfrm>
            <a:off x="3897500" y="1214075"/>
            <a:ext cx="47988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cheart go mbeadh OER inrochtana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7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7"/>
          <p:cNvSpPr txBox="1"/>
          <p:nvPr/>
        </p:nvSpPr>
        <p:spPr>
          <a:xfrm>
            <a:off x="1076273" y="1593910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E5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 txBox="1"/>
          <p:nvPr/>
        </p:nvSpPr>
        <p:spPr>
          <a:xfrm>
            <a:off x="3897500" y="1214075"/>
            <a:ext cx="4798800" cy="2954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1" i="0" lang="en" sz="45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Ba chóir go mbeadh OER inchurtha arís agus arís eile</a:t>
            </a:r>
            <a:endParaRPr b="1" i="0" sz="45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8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75" y="1370375"/>
            <a:ext cx="2568609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8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8"/>
          <p:cNvSpPr txBox="1"/>
          <p:nvPr/>
        </p:nvSpPr>
        <p:spPr>
          <a:xfrm>
            <a:off x="1068840" y="1593910"/>
            <a:ext cx="3774900" cy="1196693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39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39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/>
          <p:nvPr/>
        </p:nvSpPr>
        <p:spPr>
          <a:xfrm>
            <a:off x="2507699" y="1477100"/>
            <a:ext cx="5677295" cy="17773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"Urramaíonn ceadúnais oscailte cearta maoine intleachtúla úinéir an chóipchirt agus soláthraíonn siad ceadanna lena ndeonaítear cearta don phobal chun ábhair oideachais a rochtain, athúsáid, athdhéanamh, a oiriúnú agus a athdháileadh."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9"/>
          <p:cNvSpPr txBox="1"/>
          <p:nvPr/>
        </p:nvSpPr>
        <p:spPr>
          <a:xfrm>
            <a:off x="2507700" y="518625"/>
            <a:ext cx="6036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" sz="3200" u="none" cap="none" strike="noStrik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Cad iad ceadúnais oscailte?</a:t>
            </a:r>
            <a:endParaRPr b="1" i="0" sz="3200" u="none" cap="none" strike="noStrik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9"/>
          <p:cNvSpPr/>
          <p:nvPr/>
        </p:nvSpPr>
        <p:spPr>
          <a:xfrm>
            <a:off x="0" y="4526400"/>
            <a:ext cx="9144000" cy="61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9"/>
          <p:cNvSpPr txBox="1"/>
          <p:nvPr/>
        </p:nvSpPr>
        <p:spPr>
          <a:xfrm>
            <a:off x="2507700" y="3515250"/>
            <a:ext cx="6487618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Ó Mholadh UNESCO maidir le Acmhainní Oideachais Oscailte </a:t>
            </a:r>
            <a:r>
              <a:rPr b="0" i="0" lang="en" sz="15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https://tinyurl.com/openedrec</a:t>
            </a:r>
            <a:r>
              <a:rPr b="0" i="0" lang="en" sz="1500" u="none" cap="none" strike="noStrike">
                <a:solidFill>
                  <a:srgbClr val="45BED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1400" u="none" cap="none" strike="noStrike">
              <a:solidFill>
                <a:srgbClr val="45BED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3" name="Google Shape;14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049" y="4663549"/>
            <a:ext cx="979725" cy="34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9"/>
          <p:cNvCxnSpPr/>
          <p:nvPr/>
        </p:nvCxnSpPr>
        <p:spPr>
          <a:xfrm>
            <a:off x="0" y="4526400"/>
            <a:ext cx="9177300" cy="0"/>
          </a:xfrm>
          <a:prstGeom prst="straightConnector1">
            <a:avLst/>
          </a:prstGeom>
          <a:noFill/>
          <a:ln cap="flat" cmpd="sng" w="9525">
            <a:solidFill>
              <a:srgbClr val="00499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5" name="Google Shape;145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058" y="207375"/>
            <a:ext cx="1711881" cy="12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9"/>
          <p:cNvSpPr txBox="1"/>
          <p:nvPr/>
        </p:nvSpPr>
        <p:spPr>
          <a:xfrm>
            <a:off x="384898" y="254400"/>
            <a:ext cx="3774900" cy="842750"/>
          </a:xfrm>
          <a:prstGeom prst="rect">
            <a:avLst/>
          </a:prstGeom>
          <a:noFill/>
          <a:ln>
            <a:noFill/>
          </a:ln>
        </p:spPr>
        <p:txBody>
          <a:bodyPr anchorCtr="0" anchor="t" bIns="112500" lIns="112500" spcFirstLastPara="1" rIns="112500" wrap="square" tIns="1125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1" i="0" lang="en" sz="23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OER</a:t>
            </a:r>
            <a:endParaRPr b="1" i="0" sz="23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17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Bunúsacha</a:t>
            </a:r>
            <a:endParaRPr b="0" i="0" sz="17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